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7" r:id="rId5"/>
    <p:sldId id="268" r:id="rId6"/>
    <p:sldId id="259" r:id="rId7"/>
    <p:sldId id="260" r:id="rId8"/>
    <p:sldId id="261" r:id="rId9"/>
    <p:sldId id="270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30A773-8CA1-47D8-BA7F-C4B22E649100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83B6F5F-A093-47DD-AFA4-B12D5D1D0D6F}">
      <dgm:prSet/>
      <dgm:spPr/>
      <dgm:t>
        <a:bodyPr/>
        <a:lstStyle/>
        <a:p>
          <a:r>
            <a:rPr lang="nl-NL" b="1"/>
            <a:t>Geen receptles</a:t>
          </a:r>
          <a:r>
            <a:rPr lang="nl-NL"/>
            <a:t>, waarin alles vaststaat: wat je nodig hebt, in welke stappen je moet werken en wat het eindresultaat moet zijn.</a:t>
          </a:r>
          <a:endParaRPr lang="en-US"/>
        </a:p>
      </dgm:t>
    </dgm:pt>
    <dgm:pt modelId="{4968B99E-EB11-4CF1-A1FC-012D4A92856D}" type="parTrans" cxnId="{A4C46EDF-EDB3-49FE-AD87-351505660F25}">
      <dgm:prSet/>
      <dgm:spPr/>
      <dgm:t>
        <a:bodyPr/>
        <a:lstStyle/>
        <a:p>
          <a:endParaRPr lang="en-US"/>
        </a:p>
      </dgm:t>
    </dgm:pt>
    <dgm:pt modelId="{5E6950F2-1BAE-45EB-8CEA-B1D814EA8ADA}" type="sibTrans" cxnId="{A4C46EDF-EDB3-49FE-AD87-351505660F25}">
      <dgm:prSet/>
      <dgm:spPr/>
      <dgm:t>
        <a:bodyPr/>
        <a:lstStyle/>
        <a:p>
          <a:endParaRPr lang="en-US"/>
        </a:p>
      </dgm:t>
    </dgm:pt>
    <dgm:pt modelId="{F5555E57-EED5-47E0-95B4-A930D018B077}">
      <dgm:prSet/>
      <dgm:spPr/>
      <dgm:t>
        <a:bodyPr/>
        <a:lstStyle/>
        <a:p>
          <a:r>
            <a:rPr lang="nl-NL"/>
            <a:t>Alleen </a:t>
          </a:r>
          <a:r>
            <a:rPr lang="nl-NL" b="1"/>
            <a:t>doelen, thema en tijd </a:t>
          </a:r>
          <a:r>
            <a:rPr lang="nl-NL"/>
            <a:t>staan vast, de rest wordt door de leerlingen samen ingevuld</a:t>
          </a:r>
          <a:endParaRPr lang="en-US"/>
        </a:p>
      </dgm:t>
    </dgm:pt>
    <dgm:pt modelId="{B952E559-3937-44F5-BE49-5FA445E513BE}" type="parTrans" cxnId="{F0F67FF2-7F55-4CD2-9B9F-FEE7D99B5C7D}">
      <dgm:prSet/>
      <dgm:spPr/>
      <dgm:t>
        <a:bodyPr/>
        <a:lstStyle/>
        <a:p>
          <a:endParaRPr lang="en-US"/>
        </a:p>
      </dgm:t>
    </dgm:pt>
    <dgm:pt modelId="{7FBB3BAC-58B7-4C51-A330-EA5F17DC5981}" type="sibTrans" cxnId="{F0F67FF2-7F55-4CD2-9B9F-FEE7D99B5C7D}">
      <dgm:prSet/>
      <dgm:spPr/>
      <dgm:t>
        <a:bodyPr/>
        <a:lstStyle/>
        <a:p>
          <a:endParaRPr lang="en-US"/>
        </a:p>
      </dgm:t>
    </dgm:pt>
    <dgm:pt modelId="{A3894DB2-483D-4D19-B880-5DDFFA46B9D7}" type="pres">
      <dgm:prSet presAssocID="{A430A773-8CA1-47D8-BA7F-C4B22E649100}" presName="diagram" presStyleCnt="0">
        <dgm:presLayoutVars>
          <dgm:dir/>
          <dgm:resizeHandles val="exact"/>
        </dgm:presLayoutVars>
      </dgm:prSet>
      <dgm:spPr/>
    </dgm:pt>
    <dgm:pt modelId="{D17270B8-FDBE-42C1-9F1B-4C7E03E68924}" type="pres">
      <dgm:prSet presAssocID="{883B6F5F-A093-47DD-AFA4-B12D5D1D0D6F}" presName="arrow" presStyleLbl="node1" presStyleIdx="0" presStyleCnt="2">
        <dgm:presLayoutVars>
          <dgm:bulletEnabled val="1"/>
        </dgm:presLayoutVars>
      </dgm:prSet>
      <dgm:spPr/>
    </dgm:pt>
    <dgm:pt modelId="{46578ACA-82DF-4E65-8E15-9209907E9B2D}" type="pres">
      <dgm:prSet presAssocID="{F5555E57-EED5-47E0-95B4-A930D018B077}" presName="arrow" presStyleLbl="node1" presStyleIdx="1" presStyleCnt="2">
        <dgm:presLayoutVars>
          <dgm:bulletEnabled val="1"/>
        </dgm:presLayoutVars>
      </dgm:prSet>
      <dgm:spPr/>
    </dgm:pt>
  </dgm:ptLst>
  <dgm:cxnLst>
    <dgm:cxn modelId="{B9DC7167-107B-48DD-B509-7090415FFACF}" type="presOf" srcId="{A430A773-8CA1-47D8-BA7F-C4B22E649100}" destId="{A3894DB2-483D-4D19-B880-5DDFFA46B9D7}" srcOrd="0" destOrd="0" presId="urn:microsoft.com/office/officeart/2005/8/layout/arrow5"/>
    <dgm:cxn modelId="{09FB3BB7-75FD-49A2-A076-AE3855E55F67}" type="presOf" srcId="{F5555E57-EED5-47E0-95B4-A930D018B077}" destId="{46578ACA-82DF-4E65-8E15-9209907E9B2D}" srcOrd="0" destOrd="0" presId="urn:microsoft.com/office/officeart/2005/8/layout/arrow5"/>
    <dgm:cxn modelId="{A4C46EDF-EDB3-49FE-AD87-351505660F25}" srcId="{A430A773-8CA1-47D8-BA7F-C4B22E649100}" destId="{883B6F5F-A093-47DD-AFA4-B12D5D1D0D6F}" srcOrd="0" destOrd="0" parTransId="{4968B99E-EB11-4CF1-A1FC-012D4A92856D}" sibTransId="{5E6950F2-1BAE-45EB-8CEA-B1D814EA8ADA}"/>
    <dgm:cxn modelId="{F0F67FF2-7F55-4CD2-9B9F-FEE7D99B5C7D}" srcId="{A430A773-8CA1-47D8-BA7F-C4B22E649100}" destId="{F5555E57-EED5-47E0-95B4-A930D018B077}" srcOrd="1" destOrd="0" parTransId="{B952E559-3937-44F5-BE49-5FA445E513BE}" sibTransId="{7FBB3BAC-58B7-4C51-A330-EA5F17DC5981}"/>
    <dgm:cxn modelId="{ECD235FF-8E21-4008-BA19-798AAD9B6405}" type="presOf" srcId="{883B6F5F-A093-47DD-AFA4-B12D5D1D0D6F}" destId="{D17270B8-FDBE-42C1-9F1B-4C7E03E68924}" srcOrd="0" destOrd="0" presId="urn:microsoft.com/office/officeart/2005/8/layout/arrow5"/>
    <dgm:cxn modelId="{4040AFE9-EB4D-4F70-9788-4E5A061EEAD1}" type="presParOf" srcId="{A3894DB2-483D-4D19-B880-5DDFFA46B9D7}" destId="{D17270B8-FDBE-42C1-9F1B-4C7E03E68924}" srcOrd="0" destOrd="0" presId="urn:microsoft.com/office/officeart/2005/8/layout/arrow5"/>
    <dgm:cxn modelId="{675A7253-DB00-4223-894E-F0F74C3CBE93}" type="presParOf" srcId="{A3894DB2-483D-4D19-B880-5DDFFA46B9D7}" destId="{46578ACA-82DF-4E65-8E15-9209907E9B2D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7270B8-FDBE-42C1-9F1B-4C7E03E68924}">
      <dsp:nvSpPr>
        <dsp:cNvPr id="0" name=""/>
        <dsp:cNvSpPr/>
      </dsp:nvSpPr>
      <dsp:spPr>
        <a:xfrm rot="16200000">
          <a:off x="797" y="1206407"/>
          <a:ext cx="2996049" cy="2996049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b="1" kern="1200"/>
            <a:t>Geen receptles</a:t>
          </a:r>
          <a:r>
            <a:rPr lang="nl-NL" sz="1600" kern="1200"/>
            <a:t>, waarin alles vaststaat: wat je nodig hebt, in welke stappen je moet werken en wat het eindresultaat moet zijn.</a:t>
          </a:r>
          <a:endParaRPr lang="en-US" sz="1600" kern="1200"/>
        </a:p>
      </dsp:txBody>
      <dsp:txXfrm rot="5400000">
        <a:off x="798" y="1955419"/>
        <a:ext cx="2471740" cy="1498025"/>
      </dsp:txXfrm>
    </dsp:sp>
    <dsp:sp modelId="{46578ACA-82DF-4E65-8E15-9209907E9B2D}">
      <dsp:nvSpPr>
        <dsp:cNvPr id="0" name=""/>
        <dsp:cNvSpPr/>
      </dsp:nvSpPr>
      <dsp:spPr>
        <a:xfrm rot="5400000">
          <a:off x="3257902" y="1206407"/>
          <a:ext cx="2996049" cy="2996049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Alleen </a:t>
          </a:r>
          <a:r>
            <a:rPr lang="nl-NL" sz="1600" b="1" kern="1200"/>
            <a:t>doelen, thema en tijd </a:t>
          </a:r>
          <a:r>
            <a:rPr lang="nl-NL" sz="1600" kern="1200"/>
            <a:t>staan vast, de rest wordt door de leerlingen samen ingevuld</a:t>
          </a:r>
          <a:endParaRPr lang="en-US" sz="1600" kern="1200"/>
        </a:p>
      </dsp:txBody>
      <dsp:txXfrm rot="-5400000">
        <a:off x="3782212" y="1955419"/>
        <a:ext cx="2471740" cy="14980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582089A-845A-4F03-8DE9-7A643BDC90DD}" type="datetimeFigureOut">
              <a:rPr lang="nl-NL" smtClean="0"/>
              <a:t>1-12-2021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ADC4D17-190C-49AB-8210-14F1CB80D4EB}" type="slidenum">
              <a:rPr lang="nl-NL" smtClean="0"/>
              <a:t>‹nr.›</a:t>
            </a:fld>
            <a:endParaRPr lang="nl-NL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52390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089A-845A-4F03-8DE9-7A643BDC90DD}" type="datetimeFigureOut">
              <a:rPr lang="nl-NL" smtClean="0"/>
              <a:t>1-12-2021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4D17-190C-49AB-8210-14F1CB80D4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8855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089A-845A-4F03-8DE9-7A643BDC90DD}" type="datetimeFigureOut">
              <a:rPr lang="nl-NL" smtClean="0"/>
              <a:t>1-12-2021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4D17-190C-49AB-8210-14F1CB80D4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7179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089A-845A-4F03-8DE9-7A643BDC90DD}" type="datetimeFigureOut">
              <a:rPr lang="nl-NL" smtClean="0"/>
              <a:t>1-12-2021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4D17-190C-49AB-8210-14F1CB80D4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943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582089A-845A-4F03-8DE9-7A643BDC90DD}" type="datetimeFigureOut">
              <a:rPr lang="nl-NL" smtClean="0"/>
              <a:t>1-12-2021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ADC4D17-190C-49AB-8210-14F1CB80D4EB}" type="slidenum">
              <a:rPr lang="nl-NL" smtClean="0"/>
              <a:t>‹nr.›</a:t>
            </a:fld>
            <a:endParaRPr lang="nl-NL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938481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089A-845A-4F03-8DE9-7A643BDC90DD}" type="datetimeFigureOut">
              <a:rPr lang="nl-NL" smtClean="0"/>
              <a:t>1-12-2021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4D17-190C-49AB-8210-14F1CB80D4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28949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089A-845A-4F03-8DE9-7A643BDC90DD}" type="datetimeFigureOut">
              <a:rPr lang="nl-NL" smtClean="0"/>
              <a:t>1-12-2021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4D17-190C-49AB-8210-14F1CB80D4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65056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089A-845A-4F03-8DE9-7A643BDC90DD}" type="datetimeFigureOut">
              <a:rPr lang="nl-NL" smtClean="0"/>
              <a:t>1-12-2021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4D17-190C-49AB-8210-14F1CB80D4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6398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089A-845A-4F03-8DE9-7A643BDC90DD}" type="datetimeFigureOut">
              <a:rPr lang="nl-NL" smtClean="0"/>
              <a:t>1-12-2021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4D17-190C-49AB-8210-14F1CB80D4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5749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C582089A-845A-4F03-8DE9-7A643BDC90DD}" type="datetimeFigureOut">
              <a:rPr lang="nl-NL" smtClean="0"/>
              <a:t>1-12-2021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ADC4D17-190C-49AB-8210-14F1CB80D4EB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345949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C582089A-845A-4F03-8DE9-7A643BDC90DD}" type="datetimeFigureOut">
              <a:rPr lang="nl-NL" smtClean="0"/>
              <a:t>1-12-2021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ADC4D17-190C-49AB-8210-14F1CB80D4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555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582089A-845A-4F03-8DE9-7A643BDC90DD}" type="datetimeFigureOut">
              <a:rPr lang="nl-NL" smtClean="0"/>
              <a:t>1-12-2021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ADC4D17-190C-49AB-8210-14F1CB80D4EB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915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lessonup.com/nl/lesson/Gnr7hjNssG9QbxNcf/CyLZ9uWt5uJp36nY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ontwikkelingspsychologie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Leerjaar 2 periode 2</a:t>
            </a:r>
          </a:p>
          <a:p>
            <a:r>
              <a:rPr lang="nl-NL" dirty="0"/>
              <a:t>Les 2</a:t>
            </a:r>
          </a:p>
        </p:txBody>
      </p:sp>
    </p:spTree>
    <p:extLst>
      <p:ext uri="{BB962C8B-B14F-4D97-AF65-F5344CB8AC3E}">
        <p14:creationId xmlns:p14="http://schemas.microsoft.com/office/powerpoint/2010/main" val="3316456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Week opdracht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NL" dirty="0"/>
              <a:t>Bedenk een lesactiviteit en laat deze aansluiten bij het niveau en de beleving van jouw stage klas. Maak deze les volgens de stappen van het directe instructiemodel: schrijf daarbij helemaal de instructie uit:</a:t>
            </a:r>
          </a:p>
          <a:p>
            <a:r>
              <a:rPr lang="nl-NL" dirty="0"/>
              <a:t>1. de terugblik</a:t>
            </a:r>
          </a:p>
          <a:p>
            <a:r>
              <a:rPr lang="nl-NL" dirty="0"/>
              <a:t>2. de oriëntatie</a:t>
            </a:r>
          </a:p>
          <a:p>
            <a:r>
              <a:rPr lang="nl-NL" dirty="0"/>
              <a:t>3. de instructie</a:t>
            </a:r>
          </a:p>
          <a:p>
            <a:r>
              <a:rPr lang="nl-NL" dirty="0"/>
              <a:t>4. hoe ga je begeleid inoefenen </a:t>
            </a:r>
          </a:p>
          <a:p>
            <a:r>
              <a:rPr lang="nl-NL" dirty="0"/>
              <a:t>5. welke verwerkingsopdracht geef je</a:t>
            </a:r>
          </a:p>
          <a:p>
            <a:pPr marL="0" indent="0" algn="ctr">
              <a:buNone/>
            </a:pPr>
            <a:endParaRPr lang="nl-NL" b="1" dirty="0"/>
          </a:p>
          <a:p>
            <a:pPr marL="0" indent="0" algn="ctr">
              <a:buNone/>
            </a:pPr>
            <a:endParaRPr lang="nl-NL" b="1" dirty="0"/>
          </a:p>
          <a:p>
            <a:pPr marL="0" indent="0" algn="ctr">
              <a:buNone/>
            </a:pPr>
            <a:r>
              <a:rPr lang="nl-NL" b="1" dirty="0"/>
              <a:t>GEBRUIK JE BOEK: bladzijde 139 </a:t>
            </a:r>
            <a:r>
              <a:rPr lang="nl-NL" b="1" dirty="0" err="1"/>
              <a:t>tm</a:t>
            </a:r>
            <a:r>
              <a:rPr lang="nl-NL" b="1" dirty="0"/>
              <a:t> 141 en het model op bladzijde 142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9799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Vandaag gaan we het hebben over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Projectonderwijs</a:t>
            </a:r>
          </a:p>
          <a:p>
            <a:r>
              <a:rPr lang="nl-NL" dirty="0"/>
              <a:t>Het directe-instructie model</a:t>
            </a:r>
          </a:p>
          <a:p>
            <a:endParaRPr lang="nl-NL" dirty="0"/>
          </a:p>
          <a:p>
            <a:r>
              <a:rPr lang="nl-NL" dirty="0" err="1"/>
              <a:t>Blz</a:t>
            </a:r>
            <a:r>
              <a:rPr lang="nl-NL" dirty="0"/>
              <a:t> 135 </a:t>
            </a:r>
            <a:r>
              <a:rPr lang="nl-NL" dirty="0" err="1"/>
              <a:t>tm</a:t>
            </a:r>
            <a:r>
              <a:rPr lang="nl-NL" dirty="0"/>
              <a:t> 142</a:t>
            </a:r>
          </a:p>
        </p:txBody>
      </p:sp>
    </p:spTree>
    <p:extLst>
      <p:ext uri="{BB962C8B-B14F-4D97-AF65-F5344CB8AC3E}">
        <p14:creationId xmlns:p14="http://schemas.microsoft.com/office/powerpoint/2010/main" val="3638754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1679" y="644525"/>
            <a:ext cx="3384329" cy="5408866"/>
          </a:xfrm>
        </p:spPr>
        <p:txBody>
          <a:bodyPr anchor="ctr">
            <a:normAutofit/>
          </a:bodyPr>
          <a:lstStyle/>
          <a:p>
            <a:r>
              <a:rPr lang="nl-NL" sz="4000" dirty="0"/>
              <a:t>Project onderwijs: wat is dat?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B96B3B1D-EA50-468B-8858-97DAF44A0F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8614584"/>
              </p:ext>
            </p:extLst>
          </p:nvPr>
        </p:nvGraphicFramePr>
        <p:xfrm>
          <a:off x="5175250" y="644525"/>
          <a:ext cx="6254750" cy="5408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3504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15A6CB65-A88E-4477-9F89-816259341D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120" r="6324"/>
          <a:stretch/>
        </p:blipFill>
        <p:spPr>
          <a:xfrm>
            <a:off x="685799" y="837604"/>
            <a:ext cx="11210925" cy="6306146"/>
          </a:xfrm>
          <a:prstGeom prst="rect">
            <a:avLst/>
          </a:prstGeom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1310226B-33ED-47D0-BEF0-8001C6447B54}"/>
              </a:ext>
            </a:extLst>
          </p:cNvPr>
          <p:cNvSpPr/>
          <p:nvPr/>
        </p:nvSpPr>
        <p:spPr>
          <a:xfrm>
            <a:off x="858225" y="0"/>
            <a:ext cx="62274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Wat voor producten?</a:t>
            </a:r>
          </a:p>
        </p:txBody>
      </p:sp>
    </p:spTree>
    <p:extLst>
      <p:ext uri="{BB962C8B-B14F-4D97-AF65-F5344CB8AC3E}">
        <p14:creationId xmlns:p14="http://schemas.microsoft.com/office/powerpoint/2010/main" val="1539404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C7738D-B173-4512-812E-464BC347600E}"/>
              </a:ext>
            </a:extLst>
          </p:cNvPr>
          <p:cNvSpPr txBox="1">
            <a:spLocks/>
          </p:cNvSpPr>
          <p:nvPr/>
        </p:nvSpPr>
        <p:spPr>
          <a:xfrm>
            <a:off x="1251679" y="644525"/>
            <a:ext cx="3384329" cy="540886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000" dirty="0"/>
              <a:t>Project onderwijs:</a:t>
            </a:r>
          </a:p>
          <a:p>
            <a:r>
              <a:rPr lang="nl-NL" sz="4000" dirty="0"/>
              <a:t>Wat leren </a:t>
            </a:r>
          </a:p>
          <a:p>
            <a:r>
              <a:rPr lang="nl-NL" sz="4000" dirty="0"/>
              <a:t>kinderen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4A97B2C7-BBA3-4279-8ECC-30578AC6C117}"/>
              </a:ext>
            </a:extLst>
          </p:cNvPr>
          <p:cNvSpPr txBox="1"/>
          <p:nvPr/>
        </p:nvSpPr>
        <p:spPr>
          <a:xfrm>
            <a:off x="5029200" y="982176"/>
            <a:ext cx="6309676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4 P’s:</a:t>
            </a:r>
          </a:p>
          <a:p>
            <a:endParaRPr lang="nl-NL" sz="2400" dirty="0"/>
          </a:p>
          <a:p>
            <a:r>
              <a:rPr lang="nl-NL" sz="2400" dirty="0"/>
              <a:t>Project:  creatief bezig zijn met de leerstof,</a:t>
            </a:r>
          </a:p>
          <a:p>
            <a:r>
              <a:rPr lang="nl-NL" sz="2400" dirty="0"/>
              <a:t>		  problemen oplossen</a:t>
            </a:r>
          </a:p>
          <a:p>
            <a:r>
              <a:rPr lang="nl-NL" sz="2400" dirty="0"/>
              <a:t>             kritisch denken</a:t>
            </a:r>
          </a:p>
          <a:p>
            <a:r>
              <a:rPr lang="nl-NL" sz="2400" dirty="0"/>
              <a:t>             transfer!!!!</a:t>
            </a:r>
          </a:p>
          <a:p>
            <a:endParaRPr lang="nl-NL" sz="2400" dirty="0"/>
          </a:p>
          <a:p>
            <a:r>
              <a:rPr lang="nl-NL" sz="2400" dirty="0"/>
              <a:t>Peers:    samenwerken</a:t>
            </a:r>
          </a:p>
          <a:p>
            <a:endParaRPr lang="nl-NL" sz="2400" dirty="0"/>
          </a:p>
          <a:p>
            <a:r>
              <a:rPr lang="nl-NL" sz="2400" dirty="0" err="1"/>
              <a:t>Passion</a:t>
            </a:r>
            <a:r>
              <a:rPr lang="nl-NL" sz="2400" dirty="0"/>
              <a:t>:  eigen mogelijkheden om iets te leren op</a:t>
            </a:r>
          </a:p>
          <a:p>
            <a:r>
              <a:rPr lang="nl-NL" sz="2400" dirty="0"/>
              <a:t>             een manier die aanspreekt</a:t>
            </a:r>
          </a:p>
          <a:p>
            <a:endParaRPr lang="nl-NL" sz="2400" dirty="0"/>
          </a:p>
          <a:p>
            <a:r>
              <a:rPr lang="nl-NL" sz="2400" dirty="0"/>
              <a:t>Play:       er is ruimte voor spel</a:t>
            </a:r>
          </a:p>
        </p:txBody>
      </p:sp>
    </p:spTree>
    <p:extLst>
      <p:ext uri="{BB962C8B-B14F-4D97-AF65-F5344CB8AC3E}">
        <p14:creationId xmlns:p14="http://schemas.microsoft.com/office/powerpoint/2010/main" val="886776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25998" y="2255521"/>
            <a:ext cx="10178322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Didactisch model projectonderwijs</a:t>
            </a:r>
            <a:r>
              <a:rPr lang="nl-NL" dirty="0"/>
              <a:t>:</a:t>
            </a:r>
          </a:p>
          <a:p>
            <a:pPr>
              <a:buFontTx/>
              <a:buChar char="-"/>
            </a:pPr>
            <a:r>
              <a:rPr lang="nl-NL" sz="1900" b="1" dirty="0"/>
              <a:t>Voorbereiding</a:t>
            </a:r>
            <a:r>
              <a:rPr lang="nl-NL" sz="1900" dirty="0"/>
              <a:t>: thema kiezen, eindproduct kiezen, taken verdelen, organisatie afspreken</a:t>
            </a:r>
          </a:p>
          <a:p>
            <a:pPr>
              <a:buFontTx/>
              <a:buChar char="-"/>
            </a:pPr>
            <a:r>
              <a:rPr lang="nl-NL" sz="1900" b="1" dirty="0"/>
              <a:t>Uitvoeren</a:t>
            </a:r>
            <a:r>
              <a:rPr lang="nl-NL" sz="1900" dirty="0"/>
              <a:t>: thema uitwerken volgens planning. Nadenken en bijstellen van de stappen</a:t>
            </a:r>
          </a:p>
          <a:p>
            <a:pPr>
              <a:buFontTx/>
              <a:buChar char="-"/>
            </a:pPr>
            <a:r>
              <a:rPr lang="nl-NL" sz="1900" b="1" dirty="0"/>
              <a:t>Evaluatie</a:t>
            </a:r>
            <a:r>
              <a:rPr lang="nl-NL" sz="1900" dirty="0"/>
              <a:t>: hoe hebben ze het proces van het thema beleefd en hoe hebben ze samengewerkt</a:t>
            </a:r>
          </a:p>
          <a:p>
            <a:pPr>
              <a:buFontTx/>
              <a:buChar char="-"/>
            </a:pPr>
            <a:endParaRPr lang="nl-NL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5E2F688F-A5B5-49AA-8A7E-DACE4DD6C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Aanpak projectonderwijs</a:t>
            </a:r>
          </a:p>
        </p:txBody>
      </p:sp>
    </p:spTree>
    <p:extLst>
      <p:ext uri="{BB962C8B-B14F-4D97-AF65-F5344CB8AC3E}">
        <p14:creationId xmlns:p14="http://schemas.microsoft.com/office/powerpoint/2010/main" val="375742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directe-instructiemodel	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Hoe komt de leerling van A (beginsituatie) </a:t>
            </a:r>
          </a:p>
          <a:p>
            <a:pPr marL="0" indent="0">
              <a:buNone/>
            </a:pPr>
            <a:r>
              <a:rPr lang="nl-NL" dirty="0"/>
              <a:t>	naar B (leerdoel)?</a:t>
            </a:r>
          </a:p>
          <a:p>
            <a:pPr lvl="1"/>
            <a:r>
              <a:rPr lang="nl-NL" dirty="0"/>
              <a:t>Duidelijke doelen</a:t>
            </a:r>
          </a:p>
          <a:p>
            <a:pPr lvl="1"/>
            <a:r>
              <a:rPr lang="nl-NL" dirty="0"/>
              <a:t>Aansluiten bij het individuele tempo van de leerling</a:t>
            </a:r>
          </a:p>
          <a:p>
            <a:pPr lvl="1"/>
            <a:r>
              <a:rPr lang="nl-NL" dirty="0"/>
              <a:t>Heldere leerstofopbouw</a:t>
            </a:r>
          </a:p>
          <a:p>
            <a:pPr lvl="1"/>
            <a:r>
              <a:rPr lang="nl-NL" dirty="0"/>
              <a:t>Directe feedback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0129" y="1240972"/>
            <a:ext cx="3753544" cy="5299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567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Directe instructie model</a:t>
            </a:r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190" y="1240971"/>
            <a:ext cx="3866192" cy="5458621"/>
          </a:xfrm>
        </p:spPr>
      </p:pic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859382" y="2063928"/>
            <a:ext cx="6570618" cy="263870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nl-NL" dirty="0"/>
              <a:t>Terugblik: voorkennis check, wat weet je er al of nog van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Oriëntatie: introduceren van nieuw onderwerp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Instructie: uitleggen of laten zien hoe het moet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Begeleid oefenen: samen met de </a:t>
            </a:r>
            <a:r>
              <a:rPr lang="nl-NL" dirty="0" err="1"/>
              <a:t>lln</a:t>
            </a:r>
            <a:r>
              <a:rPr lang="nl-NL" dirty="0"/>
              <a:t> oefenen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Verwerking: </a:t>
            </a:r>
            <a:r>
              <a:rPr lang="nl-NL" dirty="0" err="1"/>
              <a:t>lln</a:t>
            </a:r>
            <a:r>
              <a:rPr lang="nl-NL" dirty="0"/>
              <a:t> oefenen zelfstandig of in kleine groepjes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Afronding: reflectie en nabespreking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4859382" y="4950823"/>
            <a:ext cx="65706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Instructie begeleiden volgens activeren en motiveren:</a:t>
            </a:r>
          </a:p>
          <a:p>
            <a:r>
              <a:rPr lang="nl-NL" sz="2400" u="sng" dirty="0"/>
              <a:t>Daag de leerling uit zelf na te denken </a:t>
            </a:r>
            <a:r>
              <a:rPr lang="nl-NL" sz="2400" dirty="0"/>
              <a:t>of zelf verder na te denken, te handelen of stimuleer om door te gaan.</a:t>
            </a:r>
          </a:p>
        </p:txBody>
      </p:sp>
    </p:spTree>
    <p:extLst>
      <p:ext uri="{BB962C8B-B14F-4D97-AF65-F5344CB8AC3E}">
        <p14:creationId xmlns:p14="http://schemas.microsoft.com/office/powerpoint/2010/main" val="2438107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B2623DA2-0CEA-441F-B75F-B8EF3E15BEA5}"/>
              </a:ext>
            </a:extLst>
          </p:cNvPr>
          <p:cNvSpPr/>
          <p:nvPr/>
        </p:nvSpPr>
        <p:spPr>
          <a:xfrm>
            <a:off x="1637809" y="721975"/>
            <a:ext cx="47711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Even oefenen….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B4B3904E-BEDF-4B98-A6A3-5AC95DACD801}"/>
              </a:ext>
            </a:extLst>
          </p:cNvPr>
          <p:cNvSpPr/>
          <p:nvPr/>
        </p:nvSpPr>
        <p:spPr>
          <a:xfrm>
            <a:off x="1697408" y="266192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>
                <a:hlinkClick r:id="rId2"/>
              </a:rPr>
              <a:t>https://www.lessonup.com/nl/lesson/Gnr7hjNssG9QbxNcf/CyLZ9uWt5uJp36nYM</a:t>
            </a:r>
            <a:endParaRPr lang="nl-NL" dirty="0"/>
          </a:p>
          <a:p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799DE16-B4C7-4323-8147-770D8D94954E}"/>
              </a:ext>
            </a:extLst>
          </p:cNvPr>
          <p:cNvSpPr txBox="1"/>
          <p:nvPr/>
        </p:nvSpPr>
        <p:spPr>
          <a:xfrm>
            <a:off x="1697408" y="1818640"/>
            <a:ext cx="94230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Hieronder zie je een link naar een les over voorrangsregels in het verkeer.</a:t>
            </a:r>
          </a:p>
          <a:p>
            <a:r>
              <a:rPr lang="nl-NL" sz="2400" dirty="0"/>
              <a:t>Bekijk de les. Zie je alle stappen van het DI-model hierin terug?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C9A213ED-ED94-4625-ACF3-BF9CAF00CE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7408" y="3429000"/>
            <a:ext cx="6288352" cy="314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566603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223</TotalTime>
  <Words>414</Words>
  <Application>Microsoft Office PowerPoint</Application>
  <PresentationFormat>Breedbeeld</PresentationFormat>
  <Paragraphs>64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Gill Sans MT</vt:lpstr>
      <vt:lpstr>Impact</vt:lpstr>
      <vt:lpstr>Badge</vt:lpstr>
      <vt:lpstr>ontwikkelingspsychologie</vt:lpstr>
      <vt:lpstr>Vandaag gaan we het hebben over</vt:lpstr>
      <vt:lpstr>Project onderwijs: wat is dat?</vt:lpstr>
      <vt:lpstr>PowerPoint-presentatie</vt:lpstr>
      <vt:lpstr>PowerPoint-presentatie</vt:lpstr>
      <vt:lpstr>Aanpak projectonderwijs</vt:lpstr>
      <vt:lpstr>Het directe-instructiemodel </vt:lpstr>
      <vt:lpstr>Directe instructie model</vt:lpstr>
      <vt:lpstr>PowerPoint-presentatie</vt:lpstr>
      <vt:lpstr>Week opdracht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ontwikkelingspsychologie</dc:title>
  <dc:creator>Ryanne van der Laan</dc:creator>
  <cp:lastModifiedBy>Laura Beeftink</cp:lastModifiedBy>
  <cp:revision>22</cp:revision>
  <dcterms:created xsi:type="dcterms:W3CDTF">2019-03-03T09:38:34Z</dcterms:created>
  <dcterms:modified xsi:type="dcterms:W3CDTF">2021-12-01T11:42:23Z</dcterms:modified>
</cp:coreProperties>
</file>